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26.jpeg" ContentType="image/jpeg"/>
  <Override PartName="/ppt/media/image10.jpeg" ContentType="image/jpeg"/>
  <Override PartName="/ppt/media/image25.jpeg" ContentType="image/jpeg"/>
  <Override PartName="/ppt/media/image9.jpeg" ContentType="image/jpeg"/>
  <Override PartName="/ppt/media/image24.jpeg" ContentType="image/jpeg"/>
  <Override PartName="/ppt/media/image8.jpeg" ContentType="image/jpeg"/>
  <Override PartName="/ppt/media/image19.jpeg" ContentType="image/jpeg"/>
  <Override PartName="/ppt/media/image20.jpeg" ContentType="image/jpeg"/>
  <Override PartName="/ppt/media/image18.jpeg" ContentType="image/jpeg"/>
  <Override PartName="/ppt/media/image3.jpeg" ContentType="image/jpeg"/>
  <Override PartName="/ppt/media/image4.png" ContentType="image/png"/>
  <Override PartName="/ppt/media/image11.jpeg" ContentType="image/jpeg"/>
  <Override PartName="/ppt/media/image21.jpeg" ContentType="image/jpeg"/>
  <Override PartName="/ppt/media/image5.jpeg" ContentType="image/jpeg"/>
  <Override PartName="/ppt/media/image7.jpeg" ContentType="image/jpeg"/>
  <Override PartName="/ppt/media/image23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.jpeg" ContentType="image/jpeg"/>
  <Override PartName="/ppt/media/image16.jpeg" ContentType="image/jpeg"/>
  <Override PartName="/ppt/media/image2.jpeg" ContentType="image/jpeg"/>
  <Override PartName="/ppt/media/image17.jpeg" ContentType="image/jpeg"/>
  <Override PartName="/ppt/media/image6.jpeg" ContentType="image/jpeg"/>
  <Override PartName="/ppt/media/image22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EEAD365-492B-4987-B2AC-1DEBD7861B4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ADB1DD3A-6086-4B21-86F4-C8067A9BDA8A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hyperlink" Target="https://www.youtube.com/watch?v=lvtfD_rJ2hE" TargetMode="External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www.youtube.com/watch?v=RgVbXV1krgU" TargetMode="External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hyperlink" Target="https://www.youtube.com/watch?v=ltjQJz2uz2E" TargetMode="External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hyperlink" Target="https://www.youtube.com/watch?v=XpyJcN3Tyzg" TargetMode="External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</a:rPr>
              <a:t>01: Introduction &amp; Overview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rcRect l="0" t="2141" r="0" b="10895"/>
          <a:stretch/>
        </p:blipFill>
        <p:spPr>
          <a:xfrm>
            <a:off x="-29880" y="-160560"/>
            <a:ext cx="10109880" cy="5851800"/>
          </a:xfrm>
          <a:prstGeom prst="rect">
            <a:avLst/>
          </a:prstGeom>
          <a:ln>
            <a:noFill/>
          </a:ln>
        </p:spPr>
      </p:pic>
      <p:sp>
        <p:nvSpPr>
          <p:cNvPr id="72" name="CustomShape 1"/>
          <p:cNvSpPr/>
          <p:nvPr/>
        </p:nvSpPr>
        <p:spPr>
          <a:xfrm>
            <a:off x="822960" y="-61920"/>
            <a:ext cx="8503920" cy="105408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Shape 2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InForm (Leithinger et al, 2013)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4" name="TextShape 3"/>
          <p:cNvSpPr txBox="1"/>
          <p:nvPr/>
        </p:nvSpPr>
        <p:spPr>
          <a:xfrm>
            <a:off x="63000" y="5344560"/>
            <a:ext cx="51490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hlinkClick r:id="rId2"/>
              </a:rPr>
              <a:t>https://www.youtube.com/watch?v=lvtfD_rJ2hE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TextShape 4"/>
          <p:cNvSpPr txBox="1"/>
          <p:nvPr/>
        </p:nvSpPr>
        <p:spPr>
          <a:xfrm>
            <a:off x="5078160" y="5414400"/>
            <a:ext cx="283536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latin typeface="Arial"/>
              </a:rPr>
              <a:t>© 2012 Tangible Media Group / MIT Media Lab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What are we doing here?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Building interactive, tangible, intuitive </a:t>
            </a:r>
            <a:r>
              <a:rPr b="1" lang="en-US" sz="2800" spc="-1" strike="noStrike">
                <a:latin typeface="Arial"/>
              </a:rPr>
              <a:t>experiences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Basics of electronics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Basics of microcontrollers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Designing physical user interfaces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1198080"/>
            <a:ext cx="9071640" cy="105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Timetable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77560" y="802440"/>
            <a:ext cx="2354760" cy="1849320"/>
          </a:xfrm>
          <a:prstGeom prst="rect">
            <a:avLst/>
          </a:prstGeom>
          <a:solidFill>
            <a:srgbClr val="81aca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"/>
          <p:cNvSpPr/>
          <p:nvPr/>
        </p:nvSpPr>
        <p:spPr>
          <a:xfrm>
            <a:off x="277560" y="274320"/>
            <a:ext cx="2354760" cy="50004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Shape 3"/>
          <p:cNvSpPr txBox="1"/>
          <p:nvPr/>
        </p:nvSpPr>
        <p:spPr>
          <a:xfrm>
            <a:off x="407520" y="958320"/>
            <a:ext cx="211284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Introduction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Electronics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Soldering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TextShape 4"/>
          <p:cNvSpPr txBox="1"/>
          <p:nvPr/>
        </p:nvSpPr>
        <p:spPr>
          <a:xfrm>
            <a:off x="408240" y="346320"/>
            <a:ext cx="209376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Monday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CustomShape 5"/>
          <p:cNvSpPr/>
          <p:nvPr/>
        </p:nvSpPr>
        <p:spPr>
          <a:xfrm>
            <a:off x="2661480" y="802440"/>
            <a:ext cx="2354760" cy="1849320"/>
          </a:xfrm>
          <a:prstGeom prst="rect">
            <a:avLst/>
          </a:prstGeom>
          <a:solidFill>
            <a:srgbClr val="81aca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6"/>
          <p:cNvSpPr/>
          <p:nvPr/>
        </p:nvSpPr>
        <p:spPr>
          <a:xfrm>
            <a:off x="2661480" y="274320"/>
            <a:ext cx="2354760" cy="50004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TextShape 7"/>
          <p:cNvSpPr txBox="1"/>
          <p:nvPr/>
        </p:nvSpPr>
        <p:spPr>
          <a:xfrm>
            <a:off x="2791440" y="958320"/>
            <a:ext cx="211248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Arduino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Programming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6" name="TextShape 8"/>
          <p:cNvSpPr txBox="1"/>
          <p:nvPr/>
        </p:nvSpPr>
        <p:spPr>
          <a:xfrm>
            <a:off x="2792160" y="34632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Tuesday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CustomShape 9"/>
          <p:cNvSpPr/>
          <p:nvPr/>
        </p:nvSpPr>
        <p:spPr>
          <a:xfrm>
            <a:off x="5045400" y="802440"/>
            <a:ext cx="2354760" cy="1849320"/>
          </a:xfrm>
          <a:prstGeom prst="rect">
            <a:avLst/>
          </a:prstGeom>
          <a:solidFill>
            <a:srgbClr val="81aca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0"/>
          <p:cNvSpPr/>
          <p:nvPr/>
        </p:nvSpPr>
        <p:spPr>
          <a:xfrm>
            <a:off x="5045400" y="274320"/>
            <a:ext cx="2354760" cy="50004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Shape 11"/>
          <p:cNvSpPr txBox="1"/>
          <p:nvPr/>
        </p:nvSpPr>
        <p:spPr>
          <a:xfrm>
            <a:off x="5175000" y="958320"/>
            <a:ext cx="211320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Serial Protocols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Sensors &amp; Actors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TextShape 12"/>
          <p:cNvSpPr txBox="1"/>
          <p:nvPr/>
        </p:nvSpPr>
        <p:spPr>
          <a:xfrm>
            <a:off x="5176080" y="34632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Wednesday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13"/>
          <p:cNvSpPr/>
          <p:nvPr/>
        </p:nvSpPr>
        <p:spPr>
          <a:xfrm>
            <a:off x="7429320" y="802440"/>
            <a:ext cx="2354760" cy="1849320"/>
          </a:xfrm>
          <a:prstGeom prst="rect">
            <a:avLst/>
          </a:prstGeom>
          <a:solidFill>
            <a:srgbClr val="81aca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4"/>
          <p:cNvSpPr/>
          <p:nvPr/>
        </p:nvSpPr>
        <p:spPr>
          <a:xfrm>
            <a:off x="7429320" y="274320"/>
            <a:ext cx="2354760" cy="50004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TextShape 15"/>
          <p:cNvSpPr txBox="1"/>
          <p:nvPr/>
        </p:nvSpPr>
        <p:spPr>
          <a:xfrm>
            <a:off x="7558920" y="958320"/>
            <a:ext cx="211320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Interaction Design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Brainstorming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Topic!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TextShape 16"/>
          <p:cNvSpPr txBox="1"/>
          <p:nvPr/>
        </p:nvSpPr>
        <p:spPr>
          <a:xfrm>
            <a:off x="7560000" y="34632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Thursday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17"/>
          <p:cNvSpPr/>
          <p:nvPr/>
        </p:nvSpPr>
        <p:spPr>
          <a:xfrm>
            <a:off x="277560" y="3286080"/>
            <a:ext cx="4737600" cy="1849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8"/>
          <p:cNvSpPr/>
          <p:nvPr/>
        </p:nvSpPr>
        <p:spPr>
          <a:xfrm>
            <a:off x="277560" y="2757960"/>
            <a:ext cx="4737600" cy="500040"/>
          </a:xfrm>
          <a:prstGeom prst="rect">
            <a:avLst/>
          </a:prstGeom>
          <a:solidFill>
            <a:srgbClr val="5983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Shape 19"/>
          <p:cNvSpPr txBox="1"/>
          <p:nvPr/>
        </p:nvSpPr>
        <p:spPr>
          <a:xfrm>
            <a:off x="365760" y="2834640"/>
            <a:ext cx="457200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Friday to Thursday: Final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xtShape 20"/>
          <p:cNvSpPr txBox="1"/>
          <p:nvPr/>
        </p:nvSpPr>
        <p:spPr>
          <a:xfrm>
            <a:off x="407880" y="3406320"/>
            <a:ext cx="2609640" cy="180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Implementation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Testing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Documentation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Thursday: Presentation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21"/>
          <p:cNvSpPr/>
          <p:nvPr/>
        </p:nvSpPr>
        <p:spPr>
          <a:xfrm>
            <a:off x="5045400" y="3286080"/>
            <a:ext cx="2354760" cy="1849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2"/>
          <p:cNvSpPr/>
          <p:nvPr/>
        </p:nvSpPr>
        <p:spPr>
          <a:xfrm>
            <a:off x="5045400" y="2757960"/>
            <a:ext cx="2354760" cy="500040"/>
          </a:xfrm>
          <a:prstGeom prst="rect">
            <a:avLst/>
          </a:prstGeom>
          <a:solidFill>
            <a:srgbClr val="5983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Shape 23"/>
          <p:cNvSpPr txBox="1"/>
          <p:nvPr/>
        </p:nvSpPr>
        <p:spPr>
          <a:xfrm>
            <a:off x="5175000" y="3441960"/>
            <a:ext cx="211320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Bugfixing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Polishing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Cleaning up ;)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xtShape 24"/>
          <p:cNvSpPr txBox="1"/>
          <p:nvPr/>
        </p:nvSpPr>
        <p:spPr>
          <a:xfrm>
            <a:off x="5176080" y="282996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Friday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25"/>
          <p:cNvSpPr/>
          <p:nvPr/>
        </p:nvSpPr>
        <p:spPr>
          <a:xfrm>
            <a:off x="7430040" y="3285720"/>
            <a:ext cx="2354760" cy="1849320"/>
          </a:xfrm>
          <a:prstGeom prst="rect">
            <a:avLst/>
          </a:prstGeom>
          <a:solidFill>
            <a:srgbClr val="ffb6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6"/>
          <p:cNvSpPr/>
          <p:nvPr/>
        </p:nvSpPr>
        <p:spPr>
          <a:xfrm>
            <a:off x="7430040" y="2757600"/>
            <a:ext cx="2354760" cy="500040"/>
          </a:xfrm>
          <a:prstGeom prst="rect">
            <a:avLst/>
          </a:prstGeom>
          <a:solidFill>
            <a:srgbClr val="ff972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Shape 27"/>
          <p:cNvSpPr txBox="1"/>
          <p:nvPr/>
        </p:nvSpPr>
        <p:spPr>
          <a:xfrm>
            <a:off x="7559640" y="3441600"/>
            <a:ext cx="2113200" cy="15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Final Assignment: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Project Video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Documentation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n-US" sz="1800" spc="-1" strike="noStrike">
                <a:latin typeface="Arial"/>
                <a:ea typeface="Noto Sans CJK SC Regular"/>
              </a:rPr>
              <a:t>Finished Prototype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TextShape 28"/>
          <p:cNvSpPr txBox="1"/>
          <p:nvPr/>
        </p:nvSpPr>
        <p:spPr>
          <a:xfrm>
            <a:off x="7560720" y="2829600"/>
            <a:ext cx="2093400" cy="50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1800" spc="-1" strike="noStrike">
                <a:latin typeface="Arial"/>
              </a:rPr>
              <a:t>until xx.yy.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Day 1: Monday, xx.yy.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1" lang="en-US" sz="2800" spc="-1" strike="noStrike">
                <a:latin typeface="Arial"/>
              </a:rPr>
              <a:t>09:00</a:t>
            </a:r>
            <a:r>
              <a:rPr b="0" lang="en-US" sz="2800" spc="-1" strike="noStrike">
                <a:latin typeface="Arial"/>
              </a:rPr>
              <a:t> Introduction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10:00</a:t>
            </a:r>
            <a:r>
              <a:rPr b="0" lang="en-US" sz="2800" spc="-1" strike="noStrike">
                <a:latin typeface="Arial"/>
              </a:rPr>
              <a:t> Electronics 01, Multimeter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12:00</a:t>
            </a:r>
            <a:r>
              <a:rPr b="0" i="1" lang="en-US" sz="2800" spc="-1" strike="noStrike">
                <a:latin typeface="Arial"/>
              </a:rPr>
              <a:t> Lunch Break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13:00</a:t>
            </a:r>
            <a:r>
              <a:rPr b="0" lang="en-US" sz="2800" spc="-1" strike="noStrike">
                <a:latin typeface="Arial"/>
              </a:rPr>
              <a:t> Soldering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15:00</a:t>
            </a:r>
            <a:r>
              <a:rPr b="0" lang="en-US" sz="2800" spc="-1" strike="noStrike">
                <a:latin typeface="Arial"/>
              </a:rPr>
              <a:t> Electronics 02</a:t>
            </a:r>
            <a:endParaRPr b="0" lang="en-US" sz="2800" spc="-1" strike="noStrike">
              <a:latin typeface="Arial"/>
            </a:endParaRPr>
          </a:p>
          <a:p>
            <a:r>
              <a:rPr b="1" lang="en-US" sz="2800" spc="-1" strike="noStrike">
                <a:latin typeface="Arial"/>
              </a:rPr>
              <a:t>17:00</a:t>
            </a:r>
            <a:r>
              <a:rPr b="0" lang="en-US" sz="2800" spc="-1" strike="noStrike">
                <a:latin typeface="Arial"/>
              </a:rPr>
              <a:t> End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Who are you?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What’s your name?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Why did you apply for this course?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What’s your experience with electronics?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After this course, you can...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400" spc="-1" strike="noStrike">
                <a:latin typeface="Arial"/>
              </a:rPr>
              <a:t>...repair a broken bicycle light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...build a pet robot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...build an alarm clock that wakes you up with an electrical shock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...build a custom game controller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...estimate the cost and workload of developing electronic gadgets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...write a thesis with an interesting topic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Choice of Partners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Random!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Only for today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New partners each day (Mon, Tue, Wed)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Task: A machine the world needs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Invent machines that should exist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Example:</a:t>
            </a:r>
            <a:r>
              <a:rPr b="0" lang="en-US" sz="2800" spc="-1" strike="noStrike">
                <a:latin typeface="Arial"/>
              </a:rPr>
              <a:t> </a:t>
            </a:r>
            <a:r>
              <a:rPr b="0" i="1" lang="en-US" sz="2800" spc="-1" strike="noStrike">
                <a:latin typeface="Arial"/>
              </a:rPr>
              <a:t>“A device that automatically locks the door when I want to concentrate.”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Do </a:t>
            </a:r>
            <a:r>
              <a:rPr b="1" lang="en-US" sz="2800" spc="-1" strike="noStrike">
                <a:latin typeface="Arial"/>
              </a:rPr>
              <a:t>not</a:t>
            </a:r>
            <a:r>
              <a:rPr b="0" lang="en-US" sz="2800" spc="-1" strike="noStrike">
                <a:latin typeface="Arial"/>
              </a:rPr>
              <a:t> think about the technical implementation!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Time: 10 minutes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Tips and Rules for the Course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Take notes!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Take care of material and other participants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Work in groups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Be present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Ask questions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Continuously document your progress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198080"/>
            <a:ext cx="9071640" cy="105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What are we doing here?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Safety Instructions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Mind the lab rules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Fire extinguisher and first aid kit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No open drinks or food at the workplace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Ask before you use tools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Ask before you power a circuit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No experiments with AC power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Keep your workplace tidy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 case of severe or repeated violation: </a:t>
            </a:r>
            <a:r>
              <a:rPr b="1" lang="en-US" sz="2800" spc="-1" strike="noStrike">
                <a:latin typeface="Arial"/>
              </a:rPr>
              <a:t>Exclusion from the course!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1198080"/>
            <a:ext cx="9071640" cy="105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What’s in the Box?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Cutter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701000" y="1645920"/>
            <a:ext cx="6254280" cy="245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4846320" y="214920"/>
            <a:ext cx="4984200" cy="335124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Soldering Kit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3017520" y="3951360"/>
            <a:ext cx="6511320" cy="15350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337680" y="548640"/>
            <a:ext cx="1856880" cy="14626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274320" y="3749040"/>
            <a:ext cx="2190960" cy="167580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5"/>
          <a:stretch/>
        </p:blipFill>
        <p:spPr>
          <a:xfrm>
            <a:off x="470160" y="2086560"/>
            <a:ext cx="1734480" cy="146304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6"/>
          <a:stretch/>
        </p:blipFill>
        <p:spPr>
          <a:xfrm>
            <a:off x="2103120" y="1357200"/>
            <a:ext cx="2926080" cy="2964600"/>
          </a:xfrm>
          <a:prstGeom prst="rect">
            <a:avLst/>
          </a:prstGeom>
          <a:ln>
            <a:noFill/>
          </a:ln>
        </p:spPr>
      </p:pic>
      <p:sp>
        <p:nvSpPr>
          <p:cNvPr id="131" name="TextShape 2"/>
          <p:cNvSpPr txBox="1"/>
          <p:nvPr/>
        </p:nvSpPr>
        <p:spPr>
          <a:xfrm>
            <a:off x="457200" y="202320"/>
            <a:ext cx="1920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Solder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91440" y="1920240"/>
            <a:ext cx="2468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Soldering Tip Cleaner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TextShape 4"/>
          <p:cNvSpPr txBox="1"/>
          <p:nvPr/>
        </p:nvSpPr>
        <p:spPr>
          <a:xfrm>
            <a:off x="365760" y="3494160"/>
            <a:ext cx="1920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Soldering Flux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TextShape 5"/>
          <p:cNvSpPr txBox="1"/>
          <p:nvPr/>
        </p:nvSpPr>
        <p:spPr>
          <a:xfrm>
            <a:off x="2377440" y="1025280"/>
            <a:ext cx="228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Soldering Iron Stand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TextShape 6"/>
          <p:cNvSpPr txBox="1"/>
          <p:nvPr/>
        </p:nvSpPr>
        <p:spPr>
          <a:xfrm>
            <a:off x="6675120" y="3200400"/>
            <a:ext cx="1920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Soldering Iron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TextShape 7"/>
          <p:cNvSpPr txBox="1"/>
          <p:nvPr/>
        </p:nvSpPr>
        <p:spPr>
          <a:xfrm>
            <a:off x="5303520" y="5212080"/>
            <a:ext cx="21945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Desoldering Pump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Third Hand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474720" y="798480"/>
            <a:ext cx="3161520" cy="468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Safety Goggles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597680" y="1410120"/>
            <a:ext cx="6723360" cy="343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Toolbox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rcRect l="0" t="8700" r="0" b="0"/>
          <a:stretch/>
        </p:blipFill>
        <p:spPr>
          <a:xfrm>
            <a:off x="1085400" y="1243800"/>
            <a:ext cx="7875720" cy="3968280"/>
          </a:xfrm>
          <a:prstGeom prst="rect">
            <a:avLst/>
          </a:prstGeom>
          <a:ln>
            <a:noFill/>
          </a:ln>
        </p:spPr>
      </p:pic>
      <p:sp>
        <p:nvSpPr>
          <p:cNvPr id="143" name="TextShape 2"/>
          <p:cNvSpPr txBox="1"/>
          <p:nvPr/>
        </p:nvSpPr>
        <p:spPr>
          <a:xfrm>
            <a:off x="5669280" y="477432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Screwdrivers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2393280" y="477432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Wire cutter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TextShape 4"/>
          <p:cNvSpPr txBox="1"/>
          <p:nvPr/>
        </p:nvSpPr>
        <p:spPr>
          <a:xfrm>
            <a:off x="182880" y="166536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Nose Pliers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Line 5"/>
          <p:cNvSpPr/>
          <p:nvPr/>
        </p:nvSpPr>
        <p:spPr>
          <a:xfrm>
            <a:off x="914400" y="2011680"/>
            <a:ext cx="118872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6"/>
          <p:cNvSpPr/>
          <p:nvPr/>
        </p:nvSpPr>
        <p:spPr>
          <a:xfrm flipV="1">
            <a:off x="3108960" y="3931920"/>
            <a:ext cx="0" cy="9144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7"/>
          <p:cNvSpPr/>
          <p:nvPr/>
        </p:nvSpPr>
        <p:spPr>
          <a:xfrm flipV="1">
            <a:off x="6766560" y="3931920"/>
            <a:ext cx="548640" cy="9144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8"/>
          <p:cNvSpPr/>
          <p:nvPr/>
        </p:nvSpPr>
        <p:spPr>
          <a:xfrm flipH="1" flipV="1">
            <a:off x="5852160" y="3931920"/>
            <a:ext cx="274320" cy="9144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Multimeter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876320" y="864360"/>
            <a:ext cx="6564960" cy="439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rcRect l="0" t="4834" r="0" b="0"/>
          <a:stretch/>
        </p:blipFill>
        <p:spPr>
          <a:xfrm>
            <a:off x="2082600" y="274320"/>
            <a:ext cx="6055560" cy="5395320"/>
          </a:xfrm>
          <a:prstGeom prst="rect">
            <a:avLst/>
          </a:prstGeom>
          <a:ln>
            <a:noFill/>
          </a:ln>
        </p:spPr>
      </p:pic>
      <p:sp>
        <p:nvSpPr>
          <p:cNvPr id="153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Electronic Components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663440" y="210312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Servo Motor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5669280" y="164592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Arduino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6949440" y="210312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Pin Headers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3474720" y="1590480"/>
            <a:ext cx="164592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Buttons &amp; Switches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2651760" y="2194560"/>
            <a:ext cx="6400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LEDs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2011680" y="3840480"/>
            <a:ext cx="118872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Potentiometer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2103120" y="457200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MOSFET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3931920" y="512064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Resistors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2" name="CustomShape 10"/>
          <p:cNvSpPr/>
          <p:nvPr/>
        </p:nvSpPr>
        <p:spPr>
          <a:xfrm>
            <a:off x="5443920" y="5120640"/>
            <a:ext cx="10972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Capacitors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11"/>
          <p:cNvSpPr/>
          <p:nvPr/>
        </p:nvSpPr>
        <p:spPr>
          <a:xfrm>
            <a:off x="7406640" y="4389120"/>
            <a:ext cx="1554480" cy="36576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Integrated Circuits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Breadboard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463040" y="1645920"/>
            <a:ext cx="7406640" cy="279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26080"/>
            <a:ext cx="9071640" cy="434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Combine the features of </a:t>
            </a:r>
            <a:r>
              <a:rPr b="1" lang="en-US" sz="4800" spc="-1" strike="noStrike">
                <a:latin typeface="Arial"/>
              </a:rPr>
              <a:t>physical</a:t>
            </a:r>
            <a:r>
              <a:rPr b="0" lang="en-US" sz="4800" spc="-1" strike="noStrike">
                <a:latin typeface="Arial"/>
              </a:rPr>
              <a:t> objects and actions with </a:t>
            </a:r>
            <a:r>
              <a:rPr b="1" lang="en-US" sz="4800" spc="-1" strike="noStrike">
                <a:latin typeface="Arial"/>
              </a:rPr>
              <a:t>digital</a:t>
            </a:r>
            <a:r>
              <a:rPr b="0" lang="en-US" sz="4800" spc="-1" strike="noStrike">
                <a:latin typeface="Arial"/>
              </a:rPr>
              <a:t> data and algorithms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Breadboard Power Supply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828800" y="1097280"/>
            <a:ext cx="6732360" cy="378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Power Supply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377440" y="956520"/>
            <a:ext cx="5815080" cy="453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USB Hub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rcRect l="0" t="0" r="0" b="9147"/>
          <a:stretch/>
        </p:blipFill>
        <p:spPr>
          <a:xfrm>
            <a:off x="2377440" y="909720"/>
            <a:ext cx="5559120" cy="457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USB Cable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0" t="7393" r="0" b="7415"/>
          <a:stretch/>
        </p:blipFill>
        <p:spPr>
          <a:xfrm>
            <a:off x="1783440" y="1006200"/>
            <a:ext cx="6811920" cy="420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280160" y="274320"/>
            <a:ext cx="7955280" cy="4350600"/>
          </a:xfrm>
          <a:prstGeom prst="rect">
            <a:avLst/>
          </a:prstGeom>
          <a:ln>
            <a:noFill/>
          </a:ln>
        </p:spPr>
      </p:pic>
      <p:sp>
        <p:nvSpPr>
          <p:cNvPr id="17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Jumper Wires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Wire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463040" y="956520"/>
            <a:ext cx="7452000" cy="398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1198080"/>
            <a:ext cx="9071640" cy="105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Short break (10 min)...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Tangible User Interfaces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800" spc="-1" strike="noStrike">
                <a:latin typeface="Arial"/>
              </a:rPr>
              <a:t>A </a:t>
            </a:r>
            <a:r>
              <a:rPr b="1" lang="en-US" sz="2800" spc="-1" strike="noStrike">
                <a:latin typeface="Arial"/>
              </a:rPr>
              <a:t>tangible user interface</a:t>
            </a:r>
            <a:r>
              <a:rPr b="0" lang="en-US" sz="2800" spc="-1" strike="noStrike">
                <a:latin typeface="Arial"/>
              </a:rPr>
              <a:t> (TUI) is a user interface in which a person interacts with digital information through the physical environment.</a:t>
            </a:r>
            <a:endParaRPr b="0" lang="en-US" sz="2800" spc="-1" strike="noStrike">
              <a:latin typeface="Arial"/>
            </a:endParaRPr>
          </a:p>
          <a:p>
            <a:pPr algn="r">
              <a:spcBef>
                <a:spcPts val="1417"/>
              </a:spcBef>
            </a:pPr>
            <a:r>
              <a:rPr b="0" lang="en-US" sz="2800" spc="-1" strike="noStrike">
                <a:latin typeface="Arial"/>
              </a:rPr>
              <a:t>- Wikipedia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What is a TUI?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UI that can be manipulated physically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State of pysical artifact and digital data are linked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Real world information (like position) as parameters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Hiroshi Ishii (MIT) on TUIs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 rot="5400000">
            <a:off x="8387280" y="2238840"/>
            <a:ext cx="299808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https://www.makingthings.io/tangible-bits-and-radical-atoms/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2" name="TextShape 3"/>
          <p:cNvSpPr txBox="1"/>
          <p:nvPr/>
        </p:nvSpPr>
        <p:spPr>
          <a:xfrm>
            <a:off x="1016640" y="4006800"/>
            <a:ext cx="2377440" cy="148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400" spc="-1" strike="noStrike">
                <a:latin typeface="Arial"/>
              </a:rPr>
              <a:t>A </a:t>
            </a:r>
            <a:r>
              <a:rPr b="1" lang="en-US" sz="1400" spc="-1" strike="noStrike">
                <a:latin typeface="Arial"/>
              </a:rPr>
              <a:t>graphical user interface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only lets us see information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and interact with it indirectly, as if we were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looking through the surface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of the water to interact with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the forms below.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" name="TextShape 4"/>
          <p:cNvSpPr txBox="1"/>
          <p:nvPr/>
        </p:nvSpPr>
        <p:spPr>
          <a:xfrm>
            <a:off x="3716640" y="4006800"/>
            <a:ext cx="2525760" cy="168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400" spc="-1" strike="noStrike">
                <a:latin typeface="Arial"/>
              </a:rPr>
              <a:t>A </a:t>
            </a:r>
            <a:r>
              <a:rPr b="1" lang="en-US" sz="1400" spc="-1" strike="noStrike">
                <a:latin typeface="Arial"/>
              </a:rPr>
              <a:t>tangible user interface</a:t>
            </a:r>
            <a:r>
              <a:rPr b="0" lang="en-US" sz="1400" spc="-1" strike="noStrike">
                <a:latin typeface="Arial"/>
              </a:rPr>
              <a:t> is like an iceberg: there is a portion of the digital that emerges beyond the surface of the water - into the physical realm - so that we may interact directly with it.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" name="TextShape 5"/>
          <p:cNvSpPr txBox="1"/>
          <p:nvPr/>
        </p:nvSpPr>
        <p:spPr>
          <a:xfrm>
            <a:off x="6400800" y="4007160"/>
            <a:ext cx="3134160" cy="1888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</a:rPr>
              <a:t>Radical Atoms</a:t>
            </a:r>
            <a:r>
              <a:rPr b="0" lang="en-US" sz="1400" spc="-1" strike="noStrike">
                <a:latin typeface="Arial"/>
              </a:rPr>
              <a:t> describes our vision for the future of interaction, in which all digital information has physical manifestation so that we can interact directly with it - as if the iceberg had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risen from the depths to reveal its sunken mass.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" name="TextShape 6"/>
          <p:cNvSpPr txBox="1"/>
          <p:nvPr/>
        </p:nvSpPr>
        <p:spPr>
          <a:xfrm rot="16200000">
            <a:off x="-27000" y="1331640"/>
            <a:ext cx="1463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Physical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World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TextShape 7"/>
          <p:cNvSpPr txBox="1"/>
          <p:nvPr/>
        </p:nvSpPr>
        <p:spPr>
          <a:xfrm rot="16200000">
            <a:off x="-26640" y="2807640"/>
            <a:ext cx="1463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Digital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World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097280" y="977400"/>
            <a:ext cx="2194560" cy="287172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3833280" y="977760"/>
            <a:ext cx="2194560" cy="287172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6569280" y="978120"/>
            <a:ext cx="2194560" cy="28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554480" y="731520"/>
            <a:ext cx="6573240" cy="4558320"/>
          </a:xfrm>
          <a:prstGeom prst="rect">
            <a:avLst/>
          </a:prstGeom>
          <a:ln>
            <a:noFill/>
          </a:ln>
        </p:spPr>
      </p:pic>
      <p:sp>
        <p:nvSpPr>
          <p:cNvPr id="61" name="TextShape 1"/>
          <p:cNvSpPr txBox="1"/>
          <p:nvPr/>
        </p:nvSpPr>
        <p:spPr>
          <a:xfrm>
            <a:off x="504000" y="82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Marble Answering Machine (Bishop, 1992)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182880" y="5212080"/>
            <a:ext cx="52372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hlinkClick r:id="rId2"/>
              </a:rPr>
              <a:t>https://www.youtube.com/watch?v=RgVbXV1krgU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rcRect l="0" t="16223" r="0" b="0"/>
          <a:stretch/>
        </p:blipFill>
        <p:spPr>
          <a:xfrm>
            <a:off x="0" y="0"/>
            <a:ext cx="10110240" cy="566928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1005840" y="10080"/>
            <a:ext cx="8138160" cy="105408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TextShape 2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Reactable (Jordà et al, 2010)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6" name="TextShape 3"/>
          <p:cNvSpPr txBox="1"/>
          <p:nvPr/>
        </p:nvSpPr>
        <p:spPr>
          <a:xfrm>
            <a:off x="91440" y="5120640"/>
            <a:ext cx="49723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hlinkClick r:id="rId2"/>
              </a:rPr>
              <a:t>https://www.youtube.com/watch?v=ltjQJz2uz2E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rcRect l="0" t="10450" r="0" b="16262"/>
          <a:stretch/>
        </p:blipFill>
        <p:spPr>
          <a:xfrm>
            <a:off x="0" y="-360"/>
            <a:ext cx="10146600" cy="5760720"/>
          </a:xfrm>
          <a:prstGeom prst="rect">
            <a:avLst/>
          </a:prstGeom>
          <a:ln>
            <a:noFill/>
          </a:ln>
        </p:spPr>
      </p:pic>
      <p:sp>
        <p:nvSpPr>
          <p:cNvPr id="68" name="CustomShape 1"/>
          <p:cNvSpPr/>
          <p:nvPr/>
        </p:nvSpPr>
        <p:spPr>
          <a:xfrm>
            <a:off x="822960" y="10080"/>
            <a:ext cx="8503920" cy="105408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TextShape 2"/>
          <p:cNvSpPr txBox="1"/>
          <p:nvPr/>
        </p:nvSpPr>
        <p:spPr>
          <a:xfrm>
            <a:off x="504000" y="4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SandScape (Wang et al, 2003)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0" name="TextShape 3"/>
          <p:cNvSpPr txBox="1"/>
          <p:nvPr/>
        </p:nvSpPr>
        <p:spPr>
          <a:xfrm>
            <a:off x="154440" y="5212080"/>
            <a:ext cx="51490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hlinkClick r:id="rId2"/>
              </a:rPr>
              <a:t>https://www.youtube.com/watch?v=XpyJcN3Tyzg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2019-09-06T12:07:30Z</dcterms:modified>
  <cp:revision>22</cp:revision>
  <dc:subject/>
  <dc:title/>
</cp:coreProperties>
</file>